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77" r:id="rId6"/>
    <p:sldId id="261" r:id="rId7"/>
    <p:sldId id="265" r:id="rId8"/>
    <p:sldId id="279" r:id="rId9"/>
    <p:sldId id="278" r:id="rId10"/>
    <p:sldId id="274" r:id="rId11"/>
    <p:sldId id="275" r:id="rId12"/>
    <p:sldId id="276" r:id="rId13"/>
  </p:sldIdLst>
  <p:sldSz cx="12192000" cy="6858000"/>
  <p:notesSz cx="6858000" cy="12192000"/>
  <p:embeddedFontLst>
    <p:embeddedFont>
      <p:font typeface="MiSans" panose="02010600030101010101" charset="-122"/>
      <p:regular r:id="rId15"/>
    </p:embeddedFont>
    <p:embeddedFont>
      <p:font typeface="Noto Sans SC" panose="020B0200000000000000" pitchFamily="34" charset="-122"/>
      <p:regular r:id="rId16"/>
      <p:bold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CFF0"/>
    <a:srgbClr val="F5F7F9"/>
    <a:srgbClr val="E9F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2" d="100"/>
          <a:sy n="82" d="100"/>
        </p:scale>
        <p:origin x="40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5986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E810D-7606-9608-9F7E-EEC5161262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2146E7-3400-62CE-ED8D-2652051E57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9D112A-AA13-A120-7A62-0513B25CA2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83950B-4DA0-7365-FF11-AAF18F3ADDA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48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C7CD5-07F6-C6ED-7765-55CDBD3B7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085EE3-4DCF-75C4-CDDD-94947EE5C0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C344A5-3F7F-94FB-374C-3C9758FD01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C12194-0C77-0D0A-4509-9158CB7835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409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3F787D-024C-41D1-21D9-84B47BF04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ED382E-F72F-4538-B721-4856184E72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32A1A6-0900-13C4-ED33-DB2582E408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876839-94F4-BEB2-8624-D57C9ADCA5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521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alphaModFix amt="9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flipH="1">
            <a:off x="4814570" y="3940175"/>
            <a:ext cx="6555740" cy="0"/>
          </a:xfrm>
          <a:prstGeom prst="line">
            <a:avLst/>
          </a:prstGeom>
          <a:noFill/>
          <a:ln w="38100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Shape 1"/>
          <p:cNvSpPr/>
          <p:nvPr/>
        </p:nvSpPr>
        <p:spPr>
          <a:xfrm>
            <a:off x="8404305" y="4893945"/>
            <a:ext cx="3049825" cy="429260"/>
          </a:xfrm>
          <a:prstGeom prst="roundRect">
            <a:avLst>
              <a:gd name="adj" fmla="val 50000"/>
            </a:avLst>
          </a:prstGeom>
          <a:solidFill>
            <a:srgbClr val="1786DB"/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Text 2"/>
          <p:cNvSpPr/>
          <p:nvPr/>
        </p:nvSpPr>
        <p:spPr>
          <a:xfrm>
            <a:off x="8886825" y="4891405"/>
            <a:ext cx="2567305" cy="4292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8650871" y="4893310"/>
            <a:ext cx="2802624" cy="429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zh-CN" alt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zh-CN" alt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摆烂（小组）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3086735" y="970915"/>
            <a:ext cx="816610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lang="en-US" sz="3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2025/12/22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2666365" y="1552575"/>
            <a:ext cx="8595995" cy="247713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lang="zh-CN" altLang="en-US" sz="6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固定资产管理系统</a:t>
            </a:r>
            <a:endParaRPr lang="en-US" altLang="zh-CN" sz="6000" dirty="0">
              <a:solidFill>
                <a:srgbClr val="FFFFFF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  <a:p>
            <a:pPr algn="r">
              <a:lnSpc>
                <a:spcPct val="100000"/>
              </a:lnSpc>
            </a:pPr>
            <a:r>
              <a:rPr lang="zh-CN" altLang="en-US" sz="6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毕业答辩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890" y="-15875"/>
            <a:ext cx="10438130" cy="6880225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8890" y="-15875"/>
            <a:ext cx="10438130" cy="68802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10-10-11:13:06-d3k7jggs8jdo4os5e4r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40" y="2388552"/>
            <a:ext cx="1600200" cy="1651000"/>
          </a:xfrm>
          <a:prstGeom prst="rect">
            <a:avLst/>
          </a:prstGeom>
        </p:spPr>
      </p:pic>
      <p:pic>
        <p:nvPicPr>
          <p:cNvPr id="5" name="Image 1" descr="https://kimi-img.moonshot.cn/pub/slides/slides_tmpl/image/25-10-10-11:13:06-d3k7jggs8jdo4os5e4vg.png"/>
          <p:cNvPicPr>
            <a:picLocks noChangeAspect="1"/>
          </p:cNvPicPr>
          <p:nvPr/>
        </p:nvPicPr>
        <p:blipFill>
          <a:blip r:embed="rId5"/>
          <a:srcRect l="56" t="92" b="92"/>
          <a:stretch/>
        </p:blipFill>
        <p:spPr>
          <a:xfrm>
            <a:off x="8890" y="0"/>
            <a:ext cx="6771640" cy="6858000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10-10-11:13:06-d3k7jggs8jdo4os5e4s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710" y="2689860"/>
            <a:ext cx="1859280" cy="187134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637790" y="2865755"/>
            <a:ext cx="8900160" cy="11734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5000" b="1" dirty="0">
                <a:solidFill>
                  <a:srgbClr val="4874C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收官致谢</a:t>
            </a:r>
            <a:endParaRPr lang="en-US" sz="1600" dirty="0"/>
          </a:p>
        </p:txBody>
      </p:sp>
      <p:sp>
        <p:nvSpPr>
          <p:cNvPr id="8" name="Shape 3"/>
          <p:cNvSpPr/>
          <p:nvPr/>
        </p:nvSpPr>
        <p:spPr>
          <a:xfrm>
            <a:off x="1187450" y="2612390"/>
            <a:ext cx="1508125" cy="14941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4"/>
          <p:cNvSpPr/>
          <p:nvPr/>
        </p:nvSpPr>
        <p:spPr>
          <a:xfrm>
            <a:off x="1187450" y="2612390"/>
            <a:ext cx="1508125" cy="1494155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ctr"/>
          <a:lstStyle/>
          <a:p>
            <a:pPr>
              <a:lnSpc>
                <a:spcPct val="130000"/>
              </a:lnSpc>
            </a:pPr>
            <a:r>
              <a:rPr lang="en-US" sz="4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8-d3k7jh0s8jdo4os5e5g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5"/>
            <a:ext cx="12190730" cy="68573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24400" y="1168400"/>
            <a:ext cx="2743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感谢聆听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828800" y="2743200"/>
            <a:ext cx="8534400" cy="1778000"/>
          </a:xfrm>
          <a:custGeom>
            <a:avLst/>
            <a:gdLst/>
            <a:ahLst/>
            <a:cxnLst/>
            <a:rect l="l" t="t" r="r" b="b"/>
            <a:pathLst>
              <a:path w="8534400" h="1778000">
                <a:moveTo>
                  <a:pt x="101595" y="0"/>
                </a:moveTo>
                <a:lnTo>
                  <a:pt x="8432805" y="0"/>
                </a:lnTo>
                <a:cubicBezTo>
                  <a:pt x="8488914" y="0"/>
                  <a:pt x="8534400" y="45486"/>
                  <a:pt x="8534400" y="101595"/>
                </a:cubicBezTo>
                <a:lnTo>
                  <a:pt x="8534400" y="1676405"/>
                </a:lnTo>
                <a:cubicBezTo>
                  <a:pt x="8534400" y="1732514"/>
                  <a:pt x="8488914" y="1778000"/>
                  <a:pt x="8432805" y="1778000"/>
                </a:cubicBezTo>
                <a:lnTo>
                  <a:pt x="101595" y="1778000"/>
                </a:lnTo>
                <a:cubicBezTo>
                  <a:pt x="45486" y="1778000"/>
                  <a:pt x="0" y="1732514"/>
                  <a:pt x="0" y="1676405"/>
                </a:cubicBezTo>
                <a:lnTo>
                  <a:pt x="0" y="101595"/>
                </a:lnTo>
                <a:cubicBezTo>
                  <a:pt x="0" y="45523"/>
                  <a:pt x="45523" y="0"/>
                  <a:pt x="101595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2070100" y="3048000"/>
            <a:ext cx="8051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致谢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089150" y="3606800"/>
            <a:ext cx="801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衷心感谢指导老师的悉心指导，感谢所有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答辩老师提出的宝贵问题</a:t>
            </a: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，感谢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你们</a:t>
            </a: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的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宝贵意见</a:t>
            </a: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。</a:t>
            </a:r>
          </a:p>
        </p:txBody>
      </p:sp>
      <p:sp>
        <p:nvSpPr>
          <p:cNvPr id="8" name="Text 5"/>
          <p:cNvSpPr/>
          <p:nvPr/>
        </p:nvSpPr>
        <p:spPr>
          <a:xfrm>
            <a:off x="2089150" y="3962400"/>
            <a:ext cx="801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我们期待</a:t>
            </a:r>
            <a:r>
              <a:rPr lang="zh-CN" altLang="en-US" sz="14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和</a:t>
            </a:r>
            <a:r>
              <a:rPr lang="en-US" sz="14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各位</a:t>
            </a:r>
            <a:r>
              <a:rPr lang="zh-CN" altLang="en-US" sz="14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老师</a:t>
            </a:r>
            <a:r>
              <a:rPr lang="en-US" sz="14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交流学习，</a:t>
            </a:r>
            <a:r>
              <a:rPr lang="zh-CN" altLang="en-US" sz="14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吸取更多专业建议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667375" y="4927600"/>
            <a:ext cx="857250" cy="762000"/>
          </a:xfrm>
          <a:custGeom>
            <a:avLst/>
            <a:gdLst/>
            <a:ahLst/>
            <a:cxnLst/>
            <a:rect l="l" t="t" r="r" b="b"/>
            <a:pathLst>
              <a:path w="857250" h="762000">
                <a:moveTo>
                  <a:pt x="571500" y="214313"/>
                </a:moveTo>
                <a:cubicBezTo>
                  <a:pt x="571500" y="358973"/>
                  <a:pt x="443508" y="476250"/>
                  <a:pt x="285750" y="476250"/>
                </a:cubicBezTo>
                <a:cubicBezTo>
                  <a:pt x="246013" y="476250"/>
                  <a:pt x="208211" y="468809"/>
                  <a:pt x="173831" y="455414"/>
                </a:cubicBezTo>
                <a:lnTo>
                  <a:pt x="52388" y="519708"/>
                </a:lnTo>
                <a:cubicBezTo>
                  <a:pt x="38546" y="527000"/>
                  <a:pt x="21580" y="524470"/>
                  <a:pt x="10418" y="513457"/>
                </a:cubicBezTo>
                <a:cubicBezTo>
                  <a:pt x="-744" y="502444"/>
                  <a:pt x="-3274" y="485329"/>
                  <a:pt x="4167" y="471488"/>
                </a:cubicBezTo>
                <a:lnTo>
                  <a:pt x="57150" y="371475"/>
                </a:lnTo>
                <a:cubicBezTo>
                  <a:pt x="21282" y="327720"/>
                  <a:pt x="0" y="273248"/>
                  <a:pt x="0" y="214313"/>
                </a:cubicBezTo>
                <a:cubicBezTo>
                  <a:pt x="0" y="69652"/>
                  <a:pt x="127992" y="-47625"/>
                  <a:pt x="285750" y="-47625"/>
                </a:cubicBezTo>
                <a:cubicBezTo>
                  <a:pt x="443508" y="-47625"/>
                  <a:pt x="571500" y="69652"/>
                  <a:pt x="571500" y="214313"/>
                </a:cubicBezTo>
                <a:close/>
                <a:moveTo>
                  <a:pt x="571500" y="762000"/>
                </a:moveTo>
                <a:cubicBezTo>
                  <a:pt x="431453" y="762000"/>
                  <a:pt x="314920" y="669578"/>
                  <a:pt x="290513" y="547687"/>
                </a:cubicBezTo>
                <a:cubicBezTo>
                  <a:pt x="469106" y="545455"/>
                  <a:pt x="624334" y="418356"/>
                  <a:pt x="641449" y="246013"/>
                </a:cubicBezTo>
                <a:cubicBezTo>
                  <a:pt x="765423" y="274588"/>
                  <a:pt x="857250" y="377428"/>
                  <a:pt x="857250" y="500063"/>
                </a:cubicBezTo>
                <a:cubicBezTo>
                  <a:pt x="857250" y="558998"/>
                  <a:pt x="835968" y="613470"/>
                  <a:pt x="800100" y="657225"/>
                </a:cubicBezTo>
                <a:lnTo>
                  <a:pt x="853083" y="757238"/>
                </a:lnTo>
                <a:cubicBezTo>
                  <a:pt x="860375" y="771079"/>
                  <a:pt x="857845" y="788045"/>
                  <a:pt x="846832" y="799207"/>
                </a:cubicBezTo>
                <a:cubicBezTo>
                  <a:pt x="835819" y="810369"/>
                  <a:pt x="818704" y="812899"/>
                  <a:pt x="804862" y="805458"/>
                </a:cubicBezTo>
                <a:lnTo>
                  <a:pt x="683419" y="741164"/>
                </a:lnTo>
                <a:cubicBezTo>
                  <a:pt x="649039" y="754559"/>
                  <a:pt x="611237" y="762000"/>
                  <a:pt x="571500" y="762000"/>
                </a:cubicBezTo>
                <a:close/>
              </a:path>
            </a:pathLst>
          </a:custGeom>
          <a:solidFill>
            <a:srgbClr val="80B0F2"/>
          </a:solidFill>
          <a:ln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7-d3k7jgos8jdo4os5e54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1520000">
            <a:off x="10471785" y="-925195"/>
            <a:ext cx="2444750" cy="244475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10-10-11:13:11-d3k7jhos8jdo4os5e6k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4686" y="4874895"/>
            <a:ext cx="2899619" cy="43307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78840" y="1196975"/>
            <a:ext cx="10705465" cy="6597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3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2025/12/22</a:t>
            </a:r>
            <a:endParaRPr lang="en-US" sz="1600" dirty="0"/>
          </a:p>
        </p:txBody>
      </p:sp>
      <p:sp>
        <p:nvSpPr>
          <p:cNvPr id="6" name="Shape 1"/>
          <p:cNvSpPr/>
          <p:nvPr/>
        </p:nvSpPr>
        <p:spPr>
          <a:xfrm flipH="1">
            <a:off x="4814570" y="3940175"/>
            <a:ext cx="6555740" cy="0"/>
          </a:xfrm>
          <a:prstGeom prst="line">
            <a:avLst/>
          </a:prstGeom>
          <a:noFill/>
          <a:ln w="38100">
            <a:solidFill>
              <a:srgbClr val="4874CB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7" name="Image 3" descr="https://kimi-img.moonshot.cn/pub/slides/slides_tmpl/image/25-10-10-11:13:05-d3k7jg8s8jdo4os5e4g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0760" y="4203065"/>
            <a:ext cx="303530" cy="142875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8739505" y="4878070"/>
            <a:ext cx="2723515" cy="4298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汇报人：</a:t>
            </a:r>
            <a:r>
              <a:rPr lang="zh-CN" alt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摆烂（小组）</a:t>
            </a:r>
            <a:endParaRPr lang="en-US" sz="1600" dirty="0"/>
          </a:p>
        </p:txBody>
      </p:sp>
      <p:sp>
        <p:nvSpPr>
          <p:cNvPr id="9" name="Text 3"/>
          <p:cNvSpPr/>
          <p:nvPr/>
        </p:nvSpPr>
        <p:spPr>
          <a:xfrm>
            <a:off x="4965065" y="1872615"/>
            <a:ext cx="6619240" cy="23260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100000"/>
              </a:lnSpc>
            </a:pPr>
            <a:r>
              <a:rPr lang="en-US" sz="6000" dirty="0">
                <a:solidFill>
                  <a:srgbClr val="4874C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  <a:p>
            <a:pPr algn="r">
              <a:lnSpc>
                <a:spcPct val="100000"/>
              </a:lnSpc>
            </a:pPr>
            <a:r>
              <a:rPr lang="en-US" sz="8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alphaModFix amt="7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4"/>
          <p:cNvSpPr/>
          <p:nvPr/>
        </p:nvSpPr>
        <p:spPr>
          <a:xfrm>
            <a:off x="419111" y="747395"/>
            <a:ext cx="2174240" cy="9759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2E54A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pic>
        <p:nvPicPr>
          <p:cNvPr id="9" name="Image 2" descr="https://kimi-img.moonshot.cn/pub/slides/slides_tmpl/image/25-10-10-11:13:05-d3k7jg8s8jdo4os5e4h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6591" y="974725"/>
            <a:ext cx="1902460" cy="461645"/>
          </a:xfrm>
          <a:prstGeom prst="rect">
            <a:avLst/>
          </a:prstGeom>
        </p:spPr>
      </p:pic>
      <p:pic>
        <p:nvPicPr>
          <p:cNvPr id="11" name="Image 4" descr="https://kimi-img.moonshot.cn/pub/slides/slides_tmpl/image/25-10-10-11:13:05-d3k7jg8s8jdo4os5e4h0.png"/>
          <p:cNvPicPr>
            <a:picLocks noChangeAspect="1"/>
          </p:cNvPicPr>
          <p:nvPr/>
        </p:nvPicPr>
        <p:blipFill>
          <a:blip r:embed="rId5">
            <a:alphaModFix amt="37000"/>
          </a:blip>
          <a:srcRect t="226" r="321" b="228"/>
          <a:stretch/>
        </p:blipFill>
        <p:spPr>
          <a:xfrm>
            <a:off x="11571984" y="23052"/>
            <a:ext cx="589280" cy="556895"/>
          </a:xfrm>
          <a:prstGeom prst="rect">
            <a:avLst/>
          </a:prstGeom>
        </p:spPr>
      </p:pic>
      <p:pic>
        <p:nvPicPr>
          <p:cNvPr id="12" name="Image 5" descr="https://kimi-img.moonshot.cn/pub/slides/slides_tmpl/image/25-10-10-11:13:05-d3k7jg8s8jdo4os5e4ig.png"/>
          <p:cNvPicPr>
            <a:picLocks noChangeAspect="1"/>
          </p:cNvPicPr>
          <p:nvPr/>
        </p:nvPicPr>
        <p:blipFill>
          <a:blip r:embed="rId6"/>
          <a:srcRect b="128"/>
          <a:stretch/>
        </p:blipFill>
        <p:spPr>
          <a:xfrm>
            <a:off x="7490460" y="392430"/>
            <a:ext cx="4070350" cy="2492375"/>
          </a:xfrm>
          <a:prstGeom prst="rect">
            <a:avLst/>
          </a:prstGeom>
        </p:spPr>
      </p:pic>
      <p:grpSp>
        <p:nvGrpSpPr>
          <p:cNvPr id="13" name="组合 12">
            <a:extLst>
              <a:ext uri="{FF2B5EF4-FFF2-40B4-BE49-F238E27FC236}">
                <a16:creationId xmlns:a16="http://schemas.microsoft.com/office/drawing/2014/main" id="{5C60C606-B566-A75E-E961-C6A3DC1931A3}"/>
              </a:ext>
            </a:extLst>
          </p:cNvPr>
          <p:cNvGrpSpPr/>
          <p:nvPr/>
        </p:nvGrpSpPr>
        <p:grpSpPr>
          <a:xfrm>
            <a:off x="1624437" y="2730205"/>
            <a:ext cx="5650865" cy="993775"/>
            <a:chOff x="1624437" y="2660668"/>
            <a:chExt cx="5650865" cy="993775"/>
          </a:xfrm>
        </p:grpSpPr>
        <p:pic>
          <p:nvPicPr>
            <p:cNvPr id="14" name="Image 7" descr="https://kimi-img.moonshot.cn/pub/slides/slides_tmpl/image/25-10-10-11:13:05-d3k7jg8s8jdo4os5e4i0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24437" y="2660668"/>
              <a:ext cx="5650865" cy="993775"/>
            </a:xfrm>
            <a:prstGeom prst="rect">
              <a:avLst/>
            </a:prstGeom>
          </p:spPr>
        </p:pic>
        <p:sp>
          <p:nvSpPr>
            <p:cNvPr id="15" name="Shape 5"/>
            <p:cNvSpPr/>
            <p:nvPr/>
          </p:nvSpPr>
          <p:spPr>
            <a:xfrm>
              <a:off x="1907330" y="2866725"/>
              <a:ext cx="469265" cy="469265"/>
            </a:xfrm>
            <a:prstGeom prst="ellipse">
              <a:avLst/>
            </a:prstGeom>
            <a:gradFill flip="none" rotWithShape="1">
              <a:gsLst>
                <a:gs pos="0">
                  <a:srgbClr val="D1DCF2">
                    <a:alpha val="84000"/>
                  </a:srgbClr>
                </a:gs>
                <a:gs pos="2000">
                  <a:srgbClr val="D1DCF2">
                    <a:alpha val="84000"/>
                  </a:srgbClr>
                </a:gs>
                <a:gs pos="55000">
                  <a:srgbClr val="4874CB">
                    <a:alpha val="69000"/>
                  </a:srgbClr>
                </a:gs>
                <a:gs pos="100000">
                  <a:srgbClr val="345FB6"/>
                </a:gs>
              </a:gsLst>
              <a:path path="circle">
                <a:fillToRect r="100000" b="100000"/>
              </a:path>
              <a:tileRect l="-100000" t="-100000"/>
            </a:gradFill>
            <a:ln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7" name="Text 15"/>
            <p:cNvSpPr/>
            <p:nvPr/>
          </p:nvSpPr>
          <p:spPr>
            <a:xfrm>
              <a:off x="1914632" y="2894348"/>
              <a:ext cx="513080" cy="431165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/>
            <a:lstStyle/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</a:t>
              </a:r>
              <a:r>
                <a:rPr lang="en-US" b="1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2</a:t>
              </a:r>
              <a:endParaRPr lang="en-US" sz="1600" dirty="0"/>
            </a:p>
          </p:txBody>
        </p:sp>
        <p:sp>
          <p:nvSpPr>
            <p:cNvPr id="28" name="Text 16"/>
            <p:cNvSpPr/>
            <p:nvPr/>
          </p:nvSpPr>
          <p:spPr>
            <a:xfrm>
              <a:off x="2376595" y="2907048"/>
              <a:ext cx="4460875" cy="52451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/>
            <a:lstStyle/>
            <a:p>
              <a:pPr>
                <a:lnSpc>
                  <a:spcPct val="100000"/>
                </a:lnSpc>
              </a:pPr>
              <a:r>
                <a:rPr lang="zh-CN" altLang="en-US" sz="2000" b="1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项目展示</a:t>
              </a:r>
              <a:endParaRPr lang="en-US" sz="1600" dirty="0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2AB438C-8BB8-06D9-3588-708E96D02979}"/>
              </a:ext>
            </a:extLst>
          </p:cNvPr>
          <p:cNvGrpSpPr/>
          <p:nvPr/>
        </p:nvGrpSpPr>
        <p:grpSpPr>
          <a:xfrm>
            <a:off x="1624437" y="1674568"/>
            <a:ext cx="5650865" cy="993775"/>
            <a:chOff x="1624437" y="1728087"/>
            <a:chExt cx="5650865" cy="993775"/>
          </a:xfrm>
        </p:grpSpPr>
        <p:pic>
          <p:nvPicPr>
            <p:cNvPr id="3" name="Image 1" descr="https://kimi-img.moonshot.cn/pub/slides/slides_tmpl/image/25-10-10-11:13:05-d3k7jg8s8jdo4os5e4i0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24437" y="1728087"/>
              <a:ext cx="5650865" cy="993775"/>
            </a:xfrm>
            <a:prstGeom prst="rect">
              <a:avLst/>
            </a:prstGeom>
          </p:spPr>
        </p:pic>
        <p:sp>
          <p:nvSpPr>
            <p:cNvPr id="4" name="Shape 0"/>
            <p:cNvSpPr/>
            <p:nvPr/>
          </p:nvSpPr>
          <p:spPr>
            <a:xfrm>
              <a:off x="1897169" y="1942716"/>
              <a:ext cx="469265" cy="469265"/>
            </a:xfrm>
            <a:prstGeom prst="ellipse">
              <a:avLst/>
            </a:prstGeom>
            <a:gradFill flip="none" rotWithShape="1">
              <a:gsLst>
                <a:gs pos="0">
                  <a:srgbClr val="D1DCF2">
                    <a:alpha val="84000"/>
                  </a:srgbClr>
                </a:gs>
                <a:gs pos="2000">
                  <a:srgbClr val="D1DCF2">
                    <a:alpha val="84000"/>
                  </a:srgbClr>
                </a:gs>
                <a:gs pos="55000">
                  <a:srgbClr val="4874CB">
                    <a:alpha val="69000"/>
                  </a:srgbClr>
                </a:gs>
                <a:gs pos="100000">
                  <a:srgbClr val="345FB6"/>
                </a:gs>
              </a:gsLst>
              <a:path path="circle">
                <a:fillToRect r="100000" b="100000"/>
              </a:path>
              <a:tileRect l="-100000" t="-100000"/>
            </a:gradFill>
            <a:ln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9" name="Text 17"/>
            <p:cNvSpPr/>
            <p:nvPr/>
          </p:nvSpPr>
          <p:spPr>
            <a:xfrm>
              <a:off x="1914632" y="1961767"/>
              <a:ext cx="513080" cy="431165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/>
            <a:lstStyle/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01</a:t>
              </a:r>
              <a:endParaRPr lang="en-US" sz="1600" dirty="0"/>
            </a:p>
          </p:txBody>
        </p:sp>
        <p:sp>
          <p:nvSpPr>
            <p:cNvPr id="30" name="Text 18"/>
            <p:cNvSpPr/>
            <p:nvPr/>
          </p:nvSpPr>
          <p:spPr>
            <a:xfrm>
              <a:off x="2364212" y="1974467"/>
              <a:ext cx="4460875" cy="52451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/>
            <a:lstStyle/>
            <a:p>
              <a:pPr>
                <a:lnSpc>
                  <a:spcPct val="100000"/>
                </a:lnSpc>
              </a:pPr>
              <a:r>
                <a:rPr lang="zh-CN" altLang="en-US" sz="2000" b="1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项目成员</a:t>
              </a:r>
              <a:endParaRPr lang="en-US" sz="1600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ACD42AAC-24BF-8AF0-9629-D875610F46D8}"/>
              </a:ext>
            </a:extLst>
          </p:cNvPr>
          <p:cNvGrpSpPr/>
          <p:nvPr/>
        </p:nvGrpSpPr>
        <p:grpSpPr>
          <a:xfrm>
            <a:off x="1624436" y="4865277"/>
            <a:ext cx="5650865" cy="993775"/>
            <a:chOff x="1637320" y="4546021"/>
            <a:chExt cx="5650865" cy="993775"/>
          </a:xfrm>
        </p:grpSpPr>
        <p:sp>
          <p:nvSpPr>
            <p:cNvPr id="18" name="Text 8"/>
            <p:cNvSpPr/>
            <p:nvPr/>
          </p:nvSpPr>
          <p:spPr>
            <a:xfrm>
              <a:off x="2184690" y="4573644"/>
              <a:ext cx="469265" cy="46926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pic>
          <p:nvPicPr>
            <p:cNvPr id="19" name="Image 8" descr="https://kimi-img.moonshot.cn/pub/slides/slides_tmpl/image/25-10-10-11:13:05-d3k7jg8s8jdo4os5e4i0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37320" y="4546021"/>
              <a:ext cx="5650865" cy="993775"/>
            </a:xfrm>
            <a:prstGeom prst="rect">
              <a:avLst/>
            </a:prstGeom>
          </p:spPr>
        </p:pic>
        <p:sp>
          <p:nvSpPr>
            <p:cNvPr id="23" name="Shape 11"/>
            <p:cNvSpPr/>
            <p:nvPr/>
          </p:nvSpPr>
          <p:spPr>
            <a:xfrm>
              <a:off x="1956090" y="4741601"/>
              <a:ext cx="469265" cy="469265"/>
            </a:xfrm>
            <a:prstGeom prst="ellipse">
              <a:avLst/>
            </a:prstGeom>
            <a:gradFill flip="none" rotWithShape="1">
              <a:gsLst>
                <a:gs pos="0">
                  <a:srgbClr val="D1DCF2">
                    <a:alpha val="84000"/>
                  </a:srgbClr>
                </a:gs>
                <a:gs pos="2000">
                  <a:srgbClr val="D1DCF2">
                    <a:alpha val="84000"/>
                  </a:srgbClr>
                </a:gs>
                <a:gs pos="55000">
                  <a:srgbClr val="4874CB">
                    <a:alpha val="69000"/>
                  </a:srgbClr>
                </a:gs>
                <a:gs pos="100000">
                  <a:srgbClr val="345FB6"/>
                </a:gs>
              </a:gsLst>
              <a:path path="circle">
                <a:fillToRect r="100000" b="100000"/>
              </a:path>
              <a:tileRect l="-100000" t="-100000"/>
            </a:gradFill>
            <a:ln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24" name="Text 12"/>
            <p:cNvSpPr/>
            <p:nvPr/>
          </p:nvSpPr>
          <p:spPr>
            <a:xfrm>
              <a:off x="1956090" y="4741601"/>
              <a:ext cx="469265" cy="46926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31" name="Text 19"/>
            <p:cNvSpPr/>
            <p:nvPr/>
          </p:nvSpPr>
          <p:spPr>
            <a:xfrm>
              <a:off x="1964663" y="4779701"/>
              <a:ext cx="513080" cy="431165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/>
            <a:lstStyle/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04</a:t>
              </a:r>
              <a:endParaRPr lang="en-US" sz="1600" dirty="0"/>
            </a:p>
          </p:txBody>
        </p:sp>
        <p:sp>
          <p:nvSpPr>
            <p:cNvPr id="32" name="Text 20"/>
            <p:cNvSpPr/>
            <p:nvPr/>
          </p:nvSpPr>
          <p:spPr>
            <a:xfrm>
              <a:off x="2414243" y="4792401"/>
              <a:ext cx="4460875" cy="52451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/>
            <a:lstStyle/>
            <a:p>
              <a:pPr>
                <a:lnSpc>
                  <a:spcPct val="100000"/>
                </a:lnSpc>
              </a:pPr>
              <a:r>
                <a:rPr lang="en-US" altLang="zh-CN" sz="2000" b="1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收官致谢</a:t>
              </a:r>
              <a:endParaRPr lang="en-US" altLang="zh-CN" sz="1600" dirty="0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90145EE-BAB4-1455-6A49-84A13F172A28}"/>
              </a:ext>
            </a:extLst>
          </p:cNvPr>
          <p:cNvGrpSpPr/>
          <p:nvPr/>
        </p:nvGrpSpPr>
        <p:grpSpPr>
          <a:xfrm>
            <a:off x="1624437" y="3785842"/>
            <a:ext cx="5650865" cy="1017572"/>
            <a:chOff x="1624437" y="3596952"/>
            <a:chExt cx="5650865" cy="1017572"/>
          </a:xfrm>
        </p:grpSpPr>
        <p:pic>
          <p:nvPicPr>
            <p:cNvPr id="2" name="Image 0" descr="https://kimi-img.moonshot.cn/pub/slides/slides_tmpl/image/25-10-10-11:13:05-d3k7jg8s8jdo4os5e4i0.pn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24437" y="3620749"/>
              <a:ext cx="5650865" cy="993775"/>
            </a:xfrm>
            <a:prstGeom prst="rect">
              <a:avLst/>
            </a:prstGeom>
          </p:spPr>
        </p:pic>
        <p:sp>
          <p:nvSpPr>
            <p:cNvPr id="6" name="Shape 2"/>
            <p:cNvSpPr/>
            <p:nvPr/>
          </p:nvSpPr>
          <p:spPr>
            <a:xfrm>
              <a:off x="1962892" y="3820172"/>
              <a:ext cx="469265" cy="469265"/>
            </a:xfrm>
            <a:prstGeom prst="ellipse">
              <a:avLst/>
            </a:prstGeom>
            <a:gradFill flip="none" rotWithShape="1">
              <a:gsLst>
                <a:gs pos="0">
                  <a:srgbClr val="D1DCF2">
                    <a:alpha val="84000"/>
                  </a:srgbClr>
                </a:gs>
                <a:gs pos="2000">
                  <a:srgbClr val="D1DCF2">
                    <a:alpha val="84000"/>
                  </a:srgbClr>
                </a:gs>
                <a:gs pos="55000">
                  <a:srgbClr val="4874CB">
                    <a:alpha val="69000"/>
                  </a:srgbClr>
                </a:gs>
                <a:gs pos="100000">
                  <a:srgbClr val="345FB6"/>
                </a:gs>
              </a:gsLst>
              <a:path path="circle">
                <a:fillToRect r="100000" b="100000"/>
              </a:path>
              <a:tileRect l="-100000" t="-100000"/>
            </a:gradFill>
            <a:ln/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7" name="Text 3"/>
            <p:cNvSpPr/>
            <p:nvPr/>
          </p:nvSpPr>
          <p:spPr>
            <a:xfrm>
              <a:off x="2210120" y="3596952"/>
              <a:ext cx="469265" cy="469265"/>
            </a:xfrm>
            <a:prstGeom prst="rect">
              <a:avLst/>
            </a:prstGeom>
            <a:noFill/>
            <a:ln/>
          </p:spPr>
          <p:txBody>
            <a:bodyPr wrap="square" lIns="45720" tIns="91440" rIns="91440" bIns="45720" rtlCol="0" anchor="ctr"/>
            <a:lstStyle/>
            <a:p>
              <a:pPr>
                <a:lnSpc>
                  <a:spcPct val="100000"/>
                </a:lnSpc>
              </a:pPr>
              <a:endParaRPr lang="en-US" sz="1600" dirty="0"/>
            </a:p>
          </p:txBody>
        </p:sp>
        <p:sp>
          <p:nvSpPr>
            <p:cNvPr id="35" name="Text 23"/>
            <p:cNvSpPr/>
            <p:nvPr/>
          </p:nvSpPr>
          <p:spPr>
            <a:xfrm>
              <a:off x="1962892" y="3854429"/>
              <a:ext cx="513080" cy="431165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/>
            <a:lstStyle/>
            <a:p>
              <a:pPr>
                <a:lnSpc>
                  <a:spcPct val="100000"/>
                </a:lnSpc>
              </a:pPr>
              <a:r>
                <a:rPr lang="en-US" sz="1800" b="1" dirty="0">
                  <a:solidFill>
                    <a:srgbClr val="FFFFFF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03</a:t>
              </a:r>
              <a:endParaRPr lang="en-US" sz="1600" dirty="0"/>
            </a:p>
          </p:txBody>
        </p:sp>
        <p:sp>
          <p:nvSpPr>
            <p:cNvPr id="36" name="Text 24"/>
            <p:cNvSpPr/>
            <p:nvPr/>
          </p:nvSpPr>
          <p:spPr>
            <a:xfrm>
              <a:off x="2412472" y="3867129"/>
              <a:ext cx="4460875" cy="524510"/>
            </a:xfrm>
            <a:prstGeom prst="rect">
              <a:avLst/>
            </a:prstGeom>
            <a:noFill/>
            <a:ln/>
          </p:spPr>
          <p:txBody>
            <a:bodyPr wrap="square" lIns="91440" tIns="45720" rIns="91440" bIns="45720" rtlCol="0" anchor="ctr"/>
            <a:lstStyle/>
            <a:p>
              <a:pPr>
                <a:lnSpc>
                  <a:spcPct val="100000"/>
                </a:lnSpc>
              </a:pPr>
              <a:r>
                <a:rPr lang="zh-CN" altLang="en-US" sz="2000" b="1" dirty="0">
                  <a:solidFill>
                    <a:srgbClr val="000000"/>
                  </a:solidFill>
                  <a:latin typeface="MiSans" pitchFamily="34" charset="0"/>
                  <a:ea typeface="MiSans" pitchFamily="34" charset="-122"/>
                  <a:cs typeface="MiSans" pitchFamily="34" charset="-120"/>
                </a:rPr>
                <a:t>收获成果</a:t>
              </a:r>
              <a:endParaRPr lang="en-US" altLang="zh-CN" sz="1600" dirty="0"/>
            </a:p>
          </p:txBody>
        </p:sp>
      </p:grp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890" y="-15875"/>
            <a:ext cx="10438130" cy="6880225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8890" y="-15875"/>
            <a:ext cx="10438130" cy="68802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10-10-11:13:06-d3k7jggs8jdo4os5e4r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40" y="2388552"/>
            <a:ext cx="1600200" cy="1651000"/>
          </a:xfrm>
          <a:prstGeom prst="rect">
            <a:avLst/>
          </a:prstGeom>
        </p:spPr>
      </p:pic>
      <p:pic>
        <p:nvPicPr>
          <p:cNvPr id="5" name="Image 1" descr="https://kimi-img.moonshot.cn/pub/slides/slides_tmpl/image/25-10-10-11:13:06-d3k7jggs8jdo4os5e4vg.png"/>
          <p:cNvPicPr>
            <a:picLocks noChangeAspect="1"/>
          </p:cNvPicPr>
          <p:nvPr/>
        </p:nvPicPr>
        <p:blipFill>
          <a:blip r:embed="rId5"/>
          <a:srcRect l="56" t="92" b="92"/>
          <a:stretch/>
        </p:blipFill>
        <p:spPr>
          <a:xfrm>
            <a:off x="8890" y="0"/>
            <a:ext cx="6771640" cy="6858000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10-10-11:13:06-d3k7jggs8jdo4os5e4s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710" y="2689860"/>
            <a:ext cx="1859280" cy="187134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637790" y="2865755"/>
            <a:ext cx="8900160" cy="11734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5000" b="1" dirty="0">
                <a:solidFill>
                  <a:srgbClr val="4874C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</a:t>
            </a:r>
            <a:r>
              <a:rPr lang="zh-CN" altLang="en-US" sz="5000" b="1" dirty="0">
                <a:solidFill>
                  <a:srgbClr val="4874C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成员</a:t>
            </a:r>
            <a:endParaRPr lang="en-US" sz="1600" dirty="0"/>
          </a:p>
        </p:txBody>
      </p:sp>
      <p:sp>
        <p:nvSpPr>
          <p:cNvPr id="8" name="Shape 3"/>
          <p:cNvSpPr/>
          <p:nvPr/>
        </p:nvSpPr>
        <p:spPr>
          <a:xfrm>
            <a:off x="1187450" y="2612390"/>
            <a:ext cx="1508125" cy="14941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4"/>
          <p:cNvSpPr/>
          <p:nvPr/>
        </p:nvSpPr>
        <p:spPr>
          <a:xfrm>
            <a:off x="1187450" y="2612390"/>
            <a:ext cx="1508125" cy="1494155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ctr"/>
          <a:lstStyle/>
          <a:p>
            <a:pPr>
              <a:lnSpc>
                <a:spcPct val="130000"/>
              </a:lnSpc>
            </a:pPr>
            <a:r>
              <a:rPr lang="en-US" sz="4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8-d3k7jh0s8jdo4os5e5g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73" y="7892"/>
            <a:ext cx="12190730" cy="6857365"/>
          </a:xfrm>
          <a:prstGeom prst="rect">
            <a:avLst/>
          </a:prstGeom>
        </p:spPr>
      </p:pic>
      <p:sp>
        <p:nvSpPr>
          <p:cNvPr id="13" name="Shape 10"/>
          <p:cNvSpPr/>
          <p:nvPr/>
        </p:nvSpPr>
        <p:spPr>
          <a:xfrm>
            <a:off x="5120580" y="4368800"/>
            <a:ext cx="6819900" cy="965200"/>
          </a:xfrm>
          <a:custGeom>
            <a:avLst/>
            <a:gdLst/>
            <a:ahLst/>
            <a:cxnLst/>
            <a:rect l="l" t="t" r="r" b="b"/>
            <a:pathLst>
              <a:path w="6819900" h="965200">
                <a:moveTo>
                  <a:pt x="101597" y="0"/>
                </a:moveTo>
                <a:lnTo>
                  <a:pt x="6718303" y="0"/>
                </a:lnTo>
                <a:cubicBezTo>
                  <a:pt x="6774413" y="0"/>
                  <a:pt x="6819900" y="45487"/>
                  <a:pt x="6819900" y="101597"/>
                </a:cubicBezTo>
                <a:lnTo>
                  <a:pt x="6819900" y="863603"/>
                </a:lnTo>
                <a:cubicBezTo>
                  <a:pt x="6819900" y="919713"/>
                  <a:pt x="6774413" y="965200"/>
                  <a:pt x="67183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80B0F2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8" name="不完整圆 37">
            <a:extLst>
              <a:ext uri="{FF2B5EF4-FFF2-40B4-BE49-F238E27FC236}">
                <a16:creationId xmlns:a16="http://schemas.microsoft.com/office/drawing/2014/main" id="{AB063815-0AC7-393F-0D9B-0D2FB39B03EB}"/>
              </a:ext>
            </a:extLst>
          </p:cNvPr>
          <p:cNvSpPr/>
          <p:nvPr/>
        </p:nvSpPr>
        <p:spPr>
          <a:xfrm rot="16200000">
            <a:off x="-1104570" y="-3086694"/>
            <a:ext cx="13991046" cy="13991046"/>
          </a:xfrm>
          <a:prstGeom prst="pie">
            <a:avLst/>
          </a:prstGeom>
          <a:solidFill>
            <a:srgbClr val="F5F7F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A6668463-FE83-C060-1684-67F04AC8DC7F}"/>
              </a:ext>
            </a:extLst>
          </p:cNvPr>
          <p:cNvSpPr/>
          <p:nvPr/>
        </p:nvSpPr>
        <p:spPr>
          <a:xfrm flipH="1" flipV="1">
            <a:off x="5010150" y="3404507"/>
            <a:ext cx="1562100" cy="1562100"/>
          </a:xfrm>
          <a:prstGeom prst="flowChartConnector">
            <a:avLst/>
          </a:prstGeom>
          <a:solidFill>
            <a:schemeClr val="tx2">
              <a:lumMod val="20000"/>
              <a:lumOff val="80000"/>
            </a:schemeClr>
          </a:solidFill>
          <a:ln w="254000">
            <a:solidFill>
              <a:srgbClr val="F5F7F9">
                <a:alpha val="5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5F37851-F522-E670-6CDE-8938C0D19BEC}"/>
              </a:ext>
            </a:extLst>
          </p:cNvPr>
          <p:cNvSpPr txBox="1"/>
          <p:nvPr/>
        </p:nvSpPr>
        <p:spPr>
          <a:xfrm>
            <a:off x="1089619" y="766741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项目组长：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1A8024A-1609-E1E6-DDF2-67C05B5A7EA6}"/>
              </a:ext>
            </a:extLst>
          </p:cNvPr>
          <p:cNvSpPr txBox="1"/>
          <p:nvPr/>
        </p:nvSpPr>
        <p:spPr>
          <a:xfrm>
            <a:off x="2098231" y="1289961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胡孜恒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F69350E-49BE-217A-CECC-BB166472F2BB}"/>
              </a:ext>
            </a:extLst>
          </p:cNvPr>
          <p:cNvSpPr txBox="1"/>
          <p:nvPr/>
        </p:nvSpPr>
        <p:spPr>
          <a:xfrm>
            <a:off x="2779874" y="1715518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沟通组员解决项目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0B7F0E4-893C-8CE8-B3DC-5CC5C18E40DF}"/>
              </a:ext>
            </a:extLst>
          </p:cNvPr>
          <p:cNvSpPr txBox="1"/>
          <p:nvPr/>
        </p:nvSpPr>
        <p:spPr>
          <a:xfrm>
            <a:off x="2779874" y="206260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构建项目框架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64F9B1D-C1BA-5C2B-42E1-911A520B46E1}"/>
              </a:ext>
            </a:extLst>
          </p:cNvPr>
          <p:cNvSpPr txBox="1"/>
          <p:nvPr/>
        </p:nvSpPr>
        <p:spPr>
          <a:xfrm>
            <a:off x="2764064" y="2389545"/>
            <a:ext cx="1569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推进项目进程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1E68C51-DFE9-5F31-5E0D-7EA959AA6993}"/>
              </a:ext>
            </a:extLst>
          </p:cNvPr>
          <p:cNvSpPr txBox="1"/>
          <p:nvPr/>
        </p:nvSpPr>
        <p:spPr>
          <a:xfrm>
            <a:off x="2779874" y="269424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解决项目难点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9F218D-89CC-DE52-75BD-29A27B4D8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8-d3k7jh0s8jdo4os5e5gg.png">
            <a:extLst>
              <a:ext uri="{FF2B5EF4-FFF2-40B4-BE49-F238E27FC236}">
                <a16:creationId xmlns:a16="http://schemas.microsoft.com/office/drawing/2014/main" id="{CB11BAA7-1ADB-AE9F-FA78-9B379F193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" y="7892"/>
            <a:ext cx="12190730" cy="6857365"/>
          </a:xfrm>
          <a:prstGeom prst="rect">
            <a:avLst/>
          </a:prstGeom>
        </p:spPr>
      </p:pic>
      <p:sp>
        <p:nvSpPr>
          <p:cNvPr id="13" name="Shape 10">
            <a:extLst>
              <a:ext uri="{FF2B5EF4-FFF2-40B4-BE49-F238E27FC236}">
                <a16:creationId xmlns:a16="http://schemas.microsoft.com/office/drawing/2014/main" id="{4664EBA9-55DA-CD22-8E12-3E295680993D}"/>
              </a:ext>
            </a:extLst>
          </p:cNvPr>
          <p:cNvSpPr/>
          <p:nvPr/>
        </p:nvSpPr>
        <p:spPr>
          <a:xfrm>
            <a:off x="5120580" y="4368800"/>
            <a:ext cx="6819900" cy="965200"/>
          </a:xfrm>
          <a:custGeom>
            <a:avLst/>
            <a:gdLst/>
            <a:ahLst/>
            <a:cxnLst/>
            <a:rect l="l" t="t" r="r" b="b"/>
            <a:pathLst>
              <a:path w="6819900" h="965200">
                <a:moveTo>
                  <a:pt x="101597" y="0"/>
                </a:moveTo>
                <a:lnTo>
                  <a:pt x="6718303" y="0"/>
                </a:lnTo>
                <a:cubicBezTo>
                  <a:pt x="6774413" y="0"/>
                  <a:pt x="6819900" y="45487"/>
                  <a:pt x="6819900" y="101597"/>
                </a:cubicBezTo>
                <a:lnTo>
                  <a:pt x="6819900" y="863603"/>
                </a:lnTo>
                <a:cubicBezTo>
                  <a:pt x="6819900" y="919713"/>
                  <a:pt x="6774413" y="965200"/>
                  <a:pt x="6718303" y="965200"/>
                </a:cubicBezTo>
                <a:lnTo>
                  <a:pt x="101597" y="965200"/>
                </a:lnTo>
                <a:cubicBezTo>
                  <a:pt x="45487" y="965200"/>
                  <a:pt x="0" y="919713"/>
                  <a:pt x="0" y="8636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80B0F2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8" name="不完整圆 37">
            <a:extLst>
              <a:ext uri="{FF2B5EF4-FFF2-40B4-BE49-F238E27FC236}">
                <a16:creationId xmlns:a16="http://schemas.microsoft.com/office/drawing/2014/main" id="{51A6081E-6B16-3F2B-45D6-3F7A9AE53F95}"/>
              </a:ext>
            </a:extLst>
          </p:cNvPr>
          <p:cNvSpPr/>
          <p:nvPr/>
        </p:nvSpPr>
        <p:spPr>
          <a:xfrm>
            <a:off x="-1204323" y="-2809967"/>
            <a:ext cx="13991046" cy="13991046"/>
          </a:xfrm>
          <a:prstGeom prst="pie">
            <a:avLst/>
          </a:prstGeom>
          <a:solidFill>
            <a:srgbClr val="BDCF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流程图: 接点 39">
            <a:extLst>
              <a:ext uri="{FF2B5EF4-FFF2-40B4-BE49-F238E27FC236}">
                <a16:creationId xmlns:a16="http://schemas.microsoft.com/office/drawing/2014/main" id="{B1ECFDA1-B6ED-031A-1334-A204F6374D65}"/>
              </a:ext>
            </a:extLst>
          </p:cNvPr>
          <p:cNvSpPr/>
          <p:nvPr/>
        </p:nvSpPr>
        <p:spPr>
          <a:xfrm flipH="1" flipV="1">
            <a:off x="5010150" y="3404507"/>
            <a:ext cx="1562100" cy="1562100"/>
          </a:xfrm>
          <a:prstGeom prst="flowChartConnector">
            <a:avLst/>
          </a:prstGeom>
          <a:solidFill>
            <a:schemeClr val="tx2">
              <a:lumMod val="20000"/>
              <a:lumOff val="80000"/>
            </a:schemeClr>
          </a:solidFill>
          <a:ln w="254000">
            <a:solidFill>
              <a:srgbClr val="F5F7F9">
                <a:alpha val="5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675F101-EC40-AE3B-C16D-625D8924DA48}"/>
              </a:ext>
            </a:extLst>
          </p:cNvPr>
          <p:cNvSpPr txBox="1"/>
          <p:nvPr/>
        </p:nvSpPr>
        <p:spPr>
          <a:xfrm>
            <a:off x="6638752" y="1042565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项目成员：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9F69BC4-EA46-2E28-FE30-84CC20858214}"/>
              </a:ext>
            </a:extLst>
          </p:cNvPr>
          <p:cNvSpPr txBox="1"/>
          <p:nvPr/>
        </p:nvSpPr>
        <p:spPr>
          <a:xfrm>
            <a:off x="8048216" y="1565785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高展延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49D928C-336D-8A7C-2150-DE72AB1E973D}"/>
              </a:ext>
            </a:extLst>
          </p:cNvPr>
          <p:cNvSpPr txBox="1"/>
          <p:nvPr/>
        </p:nvSpPr>
        <p:spPr>
          <a:xfrm>
            <a:off x="8618781" y="197104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推进代码进程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E12D2E6-3A56-D6AF-E9B8-FF0CE4284190}"/>
              </a:ext>
            </a:extLst>
          </p:cNvPr>
          <p:cNvSpPr txBox="1"/>
          <p:nvPr/>
        </p:nvSpPr>
        <p:spPr>
          <a:xfrm>
            <a:off x="8618781" y="2340373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配合组长解决难点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BE2E1EA-81F5-B24F-4C4B-DC58E6BBC694}"/>
              </a:ext>
            </a:extLst>
          </p:cNvPr>
          <p:cNvSpPr txBox="1"/>
          <p:nvPr/>
        </p:nvSpPr>
        <p:spPr>
          <a:xfrm>
            <a:off x="8618781" y="270970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完善项目合理性</a:t>
            </a:r>
          </a:p>
        </p:txBody>
      </p:sp>
    </p:spTree>
    <p:extLst>
      <p:ext uri="{BB962C8B-B14F-4D97-AF65-F5344CB8AC3E}">
        <p14:creationId xmlns:p14="http://schemas.microsoft.com/office/powerpoint/2010/main" val="2796132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890" y="-15875"/>
            <a:ext cx="10438130" cy="6880225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8890" y="-15875"/>
            <a:ext cx="10438130" cy="68802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10-10-11:13:06-d3k7jggs8jdo4os5e4r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40" y="2388552"/>
            <a:ext cx="1600200" cy="1651000"/>
          </a:xfrm>
          <a:prstGeom prst="rect">
            <a:avLst/>
          </a:prstGeom>
        </p:spPr>
      </p:pic>
      <p:pic>
        <p:nvPicPr>
          <p:cNvPr id="5" name="Image 1" descr="https://kimi-img.moonshot.cn/pub/slides/slides_tmpl/image/25-10-10-11:13:06-d3k7jggs8jdo4os5e4vg.png"/>
          <p:cNvPicPr>
            <a:picLocks noChangeAspect="1"/>
          </p:cNvPicPr>
          <p:nvPr/>
        </p:nvPicPr>
        <p:blipFill>
          <a:blip r:embed="rId5"/>
          <a:srcRect l="56" t="92" b="92"/>
          <a:stretch/>
        </p:blipFill>
        <p:spPr>
          <a:xfrm>
            <a:off x="8890" y="0"/>
            <a:ext cx="6771640" cy="6858000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10-10-11:13:06-d3k7jggs8jdo4os5e4s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710" y="2689860"/>
            <a:ext cx="1859280" cy="187134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637790" y="2865755"/>
            <a:ext cx="8900160" cy="11734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zh-CN" altLang="en-US" sz="5000" b="1" dirty="0">
                <a:solidFill>
                  <a:srgbClr val="4874C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项目展示</a:t>
            </a:r>
            <a:endParaRPr lang="en-US" sz="1600" dirty="0"/>
          </a:p>
        </p:txBody>
      </p:sp>
      <p:sp>
        <p:nvSpPr>
          <p:cNvPr id="8" name="Shape 3"/>
          <p:cNvSpPr/>
          <p:nvPr/>
        </p:nvSpPr>
        <p:spPr>
          <a:xfrm>
            <a:off x="1187450" y="2612390"/>
            <a:ext cx="1508125" cy="14941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4"/>
          <p:cNvSpPr/>
          <p:nvPr/>
        </p:nvSpPr>
        <p:spPr>
          <a:xfrm>
            <a:off x="1187450" y="2612390"/>
            <a:ext cx="1508125" cy="1494155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ctr"/>
          <a:lstStyle/>
          <a:p>
            <a:pPr>
              <a:lnSpc>
                <a:spcPct val="130000"/>
              </a:lnSpc>
            </a:pPr>
            <a:r>
              <a:rPr lang="en-US" sz="4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890" y="-15875"/>
            <a:ext cx="10438130" cy="6880225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>
            <a:off x="8890" y="-15875"/>
            <a:ext cx="10438130" cy="68802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4" name="Image 0" descr="https://kimi-img.moonshot.cn/pub/slides/slides_tmpl/image/25-10-10-11:13:06-d3k7jggs8jdo4os5e4r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40" y="2388552"/>
            <a:ext cx="1600200" cy="1651000"/>
          </a:xfrm>
          <a:prstGeom prst="rect">
            <a:avLst/>
          </a:prstGeom>
        </p:spPr>
      </p:pic>
      <p:pic>
        <p:nvPicPr>
          <p:cNvPr id="5" name="Image 1" descr="https://kimi-img.moonshot.cn/pub/slides/slides_tmpl/image/25-10-10-11:13:06-d3k7jggs8jdo4os5e4vg.png"/>
          <p:cNvPicPr>
            <a:picLocks noChangeAspect="1"/>
          </p:cNvPicPr>
          <p:nvPr/>
        </p:nvPicPr>
        <p:blipFill>
          <a:blip r:embed="rId5"/>
          <a:srcRect l="56" t="92" b="92"/>
          <a:stretch/>
        </p:blipFill>
        <p:spPr>
          <a:xfrm>
            <a:off x="8890" y="0"/>
            <a:ext cx="6771640" cy="6858000"/>
          </a:xfrm>
          <a:prstGeom prst="rect">
            <a:avLst/>
          </a:prstGeom>
        </p:spPr>
      </p:pic>
      <p:pic>
        <p:nvPicPr>
          <p:cNvPr id="6" name="Image 2" descr="https://kimi-img.moonshot.cn/pub/slides/slides_tmpl/image/25-10-10-11:13:06-d3k7jggs8jdo4os5e4s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4710" y="2689860"/>
            <a:ext cx="1859280" cy="187134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637790" y="2865755"/>
            <a:ext cx="8900160" cy="11734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zh-CN" altLang="en-US" sz="5000" b="1" dirty="0">
                <a:solidFill>
                  <a:srgbClr val="4874C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收获</a:t>
            </a:r>
            <a:r>
              <a:rPr lang="en-US" sz="5000" b="1" dirty="0">
                <a:solidFill>
                  <a:srgbClr val="4874C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成果</a:t>
            </a:r>
            <a:endParaRPr lang="en-US" sz="1600" dirty="0"/>
          </a:p>
        </p:txBody>
      </p:sp>
      <p:sp>
        <p:nvSpPr>
          <p:cNvPr id="8" name="Shape 3"/>
          <p:cNvSpPr/>
          <p:nvPr/>
        </p:nvSpPr>
        <p:spPr>
          <a:xfrm>
            <a:off x="1187450" y="2612390"/>
            <a:ext cx="1508125" cy="149415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4"/>
          <p:cNvSpPr/>
          <p:nvPr/>
        </p:nvSpPr>
        <p:spPr>
          <a:xfrm>
            <a:off x="1187450" y="2612390"/>
            <a:ext cx="1508125" cy="1494155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ctr"/>
          <a:lstStyle/>
          <a:p>
            <a:pPr>
              <a:lnSpc>
                <a:spcPct val="130000"/>
              </a:lnSpc>
            </a:pPr>
            <a:r>
              <a:rPr lang="en-US" sz="45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92FBF-CED7-BE0A-93C4-4632307B46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8-d3k7jh0s8jdo4os5e5gg.png">
            <a:extLst>
              <a:ext uri="{FF2B5EF4-FFF2-40B4-BE49-F238E27FC236}">
                <a16:creationId xmlns:a16="http://schemas.microsoft.com/office/drawing/2014/main" id="{8EEC7A30-2EA2-1C52-CE25-C4D6C13E5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5"/>
            <a:ext cx="12190730" cy="6857365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5EA086A-C633-34D1-B5BE-41CC865CC1A2}"/>
              </a:ext>
            </a:extLst>
          </p:cNvPr>
          <p:cNvSpPr/>
          <p:nvPr/>
        </p:nvSpPr>
        <p:spPr>
          <a:xfrm>
            <a:off x="139700" y="12192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zh-CN" altLang="en-US" sz="36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</a:rPr>
              <a:t>项目收获成果</a:t>
            </a:r>
            <a:endParaRPr lang="en-US" sz="16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21ABF116-DBDA-C29A-7A93-4FA3A1014AAE}"/>
              </a:ext>
            </a:extLst>
          </p:cNvPr>
          <p:cNvSpPr/>
          <p:nvPr/>
        </p:nvSpPr>
        <p:spPr>
          <a:xfrm>
            <a:off x="196850" y="1828800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7428EA80-B55A-3F6B-A859-223D37D3CE7B}"/>
              </a:ext>
            </a:extLst>
          </p:cNvPr>
          <p:cNvSpPr/>
          <p:nvPr/>
        </p:nvSpPr>
        <p:spPr>
          <a:xfrm>
            <a:off x="488196" y="2590800"/>
            <a:ext cx="5455403" cy="1371600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B18663D3-37F1-B47D-C9CE-5493051ACCA7}"/>
              </a:ext>
            </a:extLst>
          </p:cNvPr>
          <p:cNvSpPr/>
          <p:nvPr/>
        </p:nvSpPr>
        <p:spPr>
          <a:xfrm>
            <a:off x="488197" y="2590800"/>
            <a:ext cx="5453516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</a:rPr>
              <a:t>数据安全保障</a:t>
            </a:r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B0510544-5A75-4DB4-DEF2-73447218C765}"/>
              </a:ext>
            </a:extLst>
          </p:cNvPr>
          <p:cNvSpPr/>
          <p:nvPr/>
        </p:nvSpPr>
        <p:spPr>
          <a:xfrm>
            <a:off x="488197" y="2921001"/>
            <a:ext cx="5453517" cy="1041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加密存储：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运用</a:t>
            </a:r>
            <a:r>
              <a:rPr lang="en-US" altLang="zh-CN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SHA256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加密数据库的密码与</a:t>
            </a:r>
            <a:r>
              <a:rPr lang="en-US" altLang="zh-CN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Cookie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里面存储的数值</a:t>
            </a:r>
            <a:endParaRPr lang="en-US" altLang="zh-CN" sz="1400" dirty="0">
              <a:solidFill>
                <a:srgbClr val="333333"/>
              </a:solidFill>
              <a:latin typeface="Noto Sans SC" pitchFamily="34" charset="0"/>
              <a:ea typeface="Noto Sans SC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自动登录保护：</a:t>
            </a:r>
            <a:r>
              <a:rPr lang="en-US" altLang="zh-CN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Cookie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失效时自动清除，防止安全漏洞</a:t>
            </a:r>
            <a:endParaRPr lang="en-US" altLang="zh-CN" sz="1400" dirty="0">
              <a:solidFill>
                <a:srgbClr val="333333"/>
              </a:solidFill>
              <a:latin typeface="Noto Sans SC" pitchFamily="34" charset="0"/>
              <a:ea typeface="Noto Sans SC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 </a:t>
            </a:r>
            <a:r>
              <a:rPr lang="en-US" altLang="zh-CN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SQL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注入防护：采用参数化查询机制</a:t>
            </a: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244A1A80-6635-6815-D462-90952E9990BD}"/>
              </a:ext>
            </a:extLst>
          </p:cNvPr>
          <p:cNvSpPr/>
          <p:nvPr/>
        </p:nvSpPr>
        <p:spPr>
          <a:xfrm>
            <a:off x="4430415" y="2895600"/>
            <a:ext cx="1206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90000"/>
              </a:lnSpc>
            </a:pPr>
            <a:endParaRPr lang="en-US" sz="16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E56BCB03-154D-D6C7-FEE4-8127534C8C23}"/>
              </a:ext>
            </a:extLst>
          </p:cNvPr>
          <p:cNvSpPr/>
          <p:nvPr/>
        </p:nvSpPr>
        <p:spPr>
          <a:xfrm>
            <a:off x="4570115" y="3403600"/>
            <a:ext cx="1066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BC5917C7-8C19-A200-9576-3FD59A9BC954}"/>
              </a:ext>
            </a:extLst>
          </p:cNvPr>
          <p:cNvSpPr/>
          <p:nvPr/>
        </p:nvSpPr>
        <p:spPr>
          <a:xfrm>
            <a:off x="6248400" y="2590800"/>
            <a:ext cx="5545810" cy="1371600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47C2F888-7871-0083-D6B3-00C2425EF481}"/>
              </a:ext>
            </a:extLst>
          </p:cNvPr>
          <p:cNvSpPr/>
          <p:nvPr/>
        </p:nvSpPr>
        <p:spPr>
          <a:xfrm>
            <a:off x="6248399" y="2572504"/>
            <a:ext cx="5545809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</a:rPr>
              <a:t>代码的公开</a:t>
            </a:r>
            <a:endParaRPr lang="en-US" sz="16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2985C448-0BF0-51D9-0855-F80D3BD3C928}"/>
              </a:ext>
            </a:extLst>
          </p:cNvPr>
          <p:cNvSpPr/>
          <p:nvPr/>
        </p:nvSpPr>
        <p:spPr>
          <a:xfrm>
            <a:off x="6248400" y="2895600"/>
            <a:ext cx="5545810" cy="106680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通用样式抽象：将项目中重复的按钮、卡片等</a:t>
            </a:r>
            <a:r>
              <a:rPr lang="en-US" altLang="zh-CN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CSS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代码提炼为独立模块</a:t>
            </a:r>
            <a:b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</a:b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变量与主题化：使用</a:t>
            </a:r>
            <a:r>
              <a:rPr lang="en-US" altLang="zh-CN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CSS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自定义属性管理色彩、间距，实现全局调整</a:t>
            </a:r>
            <a:b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</a:b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文档与示例：每个组件编写说明文档，确保其他组员能快速理解与应用</a:t>
            </a:r>
            <a:endParaRPr lang="en-US" sz="1400" dirty="0">
              <a:solidFill>
                <a:srgbClr val="333333"/>
              </a:solidFill>
              <a:latin typeface="Noto Sans SC" pitchFamily="34" charset="0"/>
              <a:ea typeface="Noto Sans SC" pitchFamily="34" charset="-122"/>
            </a:endParaRPr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9F1F4EF4-8955-9590-8607-C4C3EAFCB600}"/>
              </a:ext>
            </a:extLst>
          </p:cNvPr>
          <p:cNvSpPr/>
          <p:nvPr/>
        </p:nvSpPr>
        <p:spPr>
          <a:xfrm>
            <a:off x="10424815" y="2895600"/>
            <a:ext cx="1206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90000"/>
              </a:lnSpc>
            </a:pPr>
            <a:endParaRPr lang="en-US" sz="160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5D83986E-9AB1-DE04-0C23-BDC1760F3F5D}"/>
              </a:ext>
            </a:extLst>
          </p:cNvPr>
          <p:cNvSpPr/>
          <p:nvPr/>
        </p:nvSpPr>
        <p:spPr>
          <a:xfrm>
            <a:off x="10564515" y="3403600"/>
            <a:ext cx="1066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5" name="Shape 12">
            <a:extLst>
              <a:ext uri="{FF2B5EF4-FFF2-40B4-BE49-F238E27FC236}">
                <a16:creationId xmlns:a16="http://schemas.microsoft.com/office/drawing/2014/main" id="{6E68D66E-6DC3-CF60-1F90-4921F8E78FFA}"/>
              </a:ext>
            </a:extLst>
          </p:cNvPr>
          <p:cNvSpPr/>
          <p:nvPr/>
        </p:nvSpPr>
        <p:spPr>
          <a:xfrm>
            <a:off x="488196" y="4267200"/>
            <a:ext cx="5455403" cy="1371600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16" name="Text 13">
            <a:extLst>
              <a:ext uri="{FF2B5EF4-FFF2-40B4-BE49-F238E27FC236}">
                <a16:creationId xmlns:a16="http://schemas.microsoft.com/office/drawing/2014/main" id="{B7B663B1-B4D6-84FE-DEE7-D98782E10986}"/>
              </a:ext>
            </a:extLst>
          </p:cNvPr>
          <p:cNvSpPr/>
          <p:nvPr/>
        </p:nvSpPr>
        <p:spPr>
          <a:xfrm>
            <a:off x="488197" y="4231253"/>
            <a:ext cx="5453516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</a:rPr>
              <a:t>多层次安全防护</a:t>
            </a:r>
          </a:p>
        </p:txBody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320D3A67-D88E-7133-9F42-C2993154911F}"/>
              </a:ext>
            </a:extLst>
          </p:cNvPr>
          <p:cNvSpPr/>
          <p:nvPr/>
        </p:nvSpPr>
        <p:spPr>
          <a:xfrm>
            <a:off x="488197" y="4572000"/>
            <a:ext cx="5455403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会话层安全：</a:t>
            </a:r>
            <a:r>
              <a:rPr lang="en-US" altLang="zh-CN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Cookie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安全管理、自动过期处理</a:t>
            </a:r>
            <a:endParaRPr lang="en-US" altLang="zh-CN" sz="1400" dirty="0">
              <a:solidFill>
                <a:srgbClr val="333333"/>
              </a:solidFill>
              <a:latin typeface="Noto Sans SC" pitchFamily="34" charset="0"/>
              <a:ea typeface="Noto Sans SC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业务层安全：输入验证、权限控制</a:t>
            </a:r>
            <a:endParaRPr lang="en-US" sz="1400" dirty="0">
              <a:solidFill>
                <a:srgbClr val="333333"/>
              </a:solidFill>
              <a:latin typeface="Noto Sans SC" pitchFamily="34" charset="0"/>
              <a:ea typeface="Noto Sans SC" pitchFamily="34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持久层安全：事务回滚、异常处理</a:t>
            </a:r>
          </a:p>
        </p:txBody>
      </p:sp>
      <p:sp>
        <p:nvSpPr>
          <p:cNvPr id="18" name="Text 15">
            <a:extLst>
              <a:ext uri="{FF2B5EF4-FFF2-40B4-BE49-F238E27FC236}">
                <a16:creationId xmlns:a16="http://schemas.microsoft.com/office/drawing/2014/main" id="{7DBB1685-B736-5656-CE9C-54909382012E}"/>
              </a:ext>
            </a:extLst>
          </p:cNvPr>
          <p:cNvSpPr/>
          <p:nvPr/>
        </p:nvSpPr>
        <p:spPr>
          <a:xfrm>
            <a:off x="4430415" y="4572000"/>
            <a:ext cx="1206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90000"/>
              </a:lnSpc>
            </a:pPr>
            <a:endParaRPr lang="en-US" sz="1600" dirty="0"/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9D8A3B6E-5363-6B9C-BFED-ECDE48C400E7}"/>
              </a:ext>
            </a:extLst>
          </p:cNvPr>
          <p:cNvSpPr/>
          <p:nvPr/>
        </p:nvSpPr>
        <p:spPr>
          <a:xfrm>
            <a:off x="4570115" y="5080000"/>
            <a:ext cx="1066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0" name="Shape 17">
            <a:extLst>
              <a:ext uri="{FF2B5EF4-FFF2-40B4-BE49-F238E27FC236}">
                <a16:creationId xmlns:a16="http://schemas.microsoft.com/office/drawing/2014/main" id="{940F3A92-B67C-7B64-7E15-88CF5A6FDC8C}"/>
              </a:ext>
            </a:extLst>
          </p:cNvPr>
          <p:cNvSpPr/>
          <p:nvPr/>
        </p:nvSpPr>
        <p:spPr>
          <a:xfrm>
            <a:off x="6248400" y="4267200"/>
            <a:ext cx="5545810" cy="1371600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8">
            <a:extLst>
              <a:ext uri="{FF2B5EF4-FFF2-40B4-BE49-F238E27FC236}">
                <a16:creationId xmlns:a16="http://schemas.microsoft.com/office/drawing/2014/main" id="{42F1AD50-B87C-A2E0-3C23-13D34D99548D}"/>
              </a:ext>
            </a:extLst>
          </p:cNvPr>
          <p:cNvSpPr/>
          <p:nvPr/>
        </p:nvSpPr>
        <p:spPr>
          <a:xfrm>
            <a:off x="6248400" y="4254500"/>
            <a:ext cx="5545808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</a:rPr>
              <a:t>团队协作机制建立</a:t>
            </a:r>
          </a:p>
        </p:txBody>
      </p:sp>
      <p:sp>
        <p:nvSpPr>
          <p:cNvPr id="22" name="Text 19">
            <a:extLst>
              <a:ext uri="{FF2B5EF4-FFF2-40B4-BE49-F238E27FC236}">
                <a16:creationId xmlns:a16="http://schemas.microsoft.com/office/drawing/2014/main" id="{D1B5CBE7-FCAF-5E66-0562-AE7DCCBC9A64}"/>
              </a:ext>
            </a:extLst>
          </p:cNvPr>
          <p:cNvSpPr/>
          <p:nvPr/>
        </p:nvSpPr>
        <p:spPr>
          <a:xfrm>
            <a:off x="6248399" y="4597400"/>
            <a:ext cx="5545811" cy="1041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例会制度：每周技术分享和进度同步</a:t>
            </a:r>
          </a:p>
          <a:p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问题追踪：建立问题记录和解决跟踪机制</a:t>
            </a:r>
          </a:p>
          <a:p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知识共享：创建技术文档库，积累团队知识</a:t>
            </a:r>
            <a:endParaRPr lang="en-US" sz="1400" dirty="0">
              <a:solidFill>
                <a:srgbClr val="333333"/>
              </a:solidFill>
              <a:latin typeface="Noto Sans SC" pitchFamily="34" charset="0"/>
              <a:ea typeface="Noto Sans SC" pitchFamily="34" charset="-122"/>
            </a:endParaRPr>
          </a:p>
        </p:txBody>
      </p:sp>
      <p:sp>
        <p:nvSpPr>
          <p:cNvPr id="23" name="Text 20">
            <a:extLst>
              <a:ext uri="{FF2B5EF4-FFF2-40B4-BE49-F238E27FC236}">
                <a16:creationId xmlns:a16="http://schemas.microsoft.com/office/drawing/2014/main" id="{B9257209-D31B-2BEF-FD51-23F21CB94BB9}"/>
              </a:ext>
            </a:extLst>
          </p:cNvPr>
          <p:cNvSpPr/>
          <p:nvPr/>
        </p:nvSpPr>
        <p:spPr>
          <a:xfrm>
            <a:off x="10595273" y="4572000"/>
            <a:ext cx="1041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90000"/>
              </a:lnSpc>
            </a:pPr>
            <a:endParaRPr lang="en-US" sz="1600" dirty="0"/>
          </a:p>
        </p:txBody>
      </p:sp>
      <p:sp>
        <p:nvSpPr>
          <p:cNvPr id="24" name="Text 21">
            <a:extLst>
              <a:ext uri="{FF2B5EF4-FFF2-40B4-BE49-F238E27FC236}">
                <a16:creationId xmlns:a16="http://schemas.microsoft.com/office/drawing/2014/main" id="{CFCDC05A-64F0-330B-E209-24478E7721D7}"/>
              </a:ext>
            </a:extLst>
          </p:cNvPr>
          <p:cNvSpPr/>
          <p:nvPr/>
        </p:nvSpPr>
        <p:spPr>
          <a:xfrm>
            <a:off x="10734973" y="5080000"/>
            <a:ext cx="90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0901883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F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971158-7419-6EA9-B9F6-64C4B5AB1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10-10-11:13:08-d3k7jh0s8jdo4os5e5gg.png">
            <a:extLst>
              <a:ext uri="{FF2B5EF4-FFF2-40B4-BE49-F238E27FC236}">
                <a16:creationId xmlns:a16="http://schemas.microsoft.com/office/drawing/2014/main" id="{8AFCFA0D-D210-921C-7D99-5382D1C25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5"/>
            <a:ext cx="12190730" cy="6857365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6336E6E6-F2B9-0967-8111-5BCDEE2E1C18}"/>
              </a:ext>
            </a:extLst>
          </p:cNvPr>
          <p:cNvSpPr/>
          <p:nvPr/>
        </p:nvSpPr>
        <p:spPr>
          <a:xfrm>
            <a:off x="139700" y="12192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zh-CN" altLang="en-US" sz="36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</a:rPr>
              <a:t>项目收获成果</a:t>
            </a:r>
            <a:endParaRPr lang="en-US" sz="16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9A6E6851-3B86-0C85-37C0-F8DC313DDE80}"/>
              </a:ext>
            </a:extLst>
          </p:cNvPr>
          <p:cNvSpPr/>
          <p:nvPr/>
        </p:nvSpPr>
        <p:spPr>
          <a:xfrm>
            <a:off x="196850" y="1828800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E9FCB0B1-FF23-6D7B-A586-372B818D7605}"/>
              </a:ext>
            </a:extLst>
          </p:cNvPr>
          <p:cNvSpPr/>
          <p:nvPr/>
        </p:nvSpPr>
        <p:spPr>
          <a:xfrm>
            <a:off x="488196" y="2590800"/>
            <a:ext cx="5455403" cy="1371600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3B54993D-B790-66E5-FDE1-BAACB2E52E87}"/>
              </a:ext>
            </a:extLst>
          </p:cNvPr>
          <p:cNvSpPr/>
          <p:nvPr/>
        </p:nvSpPr>
        <p:spPr>
          <a:xfrm>
            <a:off x="488197" y="2594459"/>
            <a:ext cx="457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</a:rPr>
              <a:t>对项目软件更加熟练</a:t>
            </a:r>
            <a:endParaRPr lang="en-US" sz="160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7B1670E1-FF92-F585-0569-A3F781742CE4}"/>
              </a:ext>
            </a:extLst>
          </p:cNvPr>
          <p:cNvSpPr/>
          <p:nvPr/>
        </p:nvSpPr>
        <p:spPr>
          <a:xfrm>
            <a:off x="488197" y="2921000"/>
            <a:ext cx="5453517" cy="1041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         从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新手到门</a:t>
            </a:r>
            <a:endParaRPr lang="en-US" sz="16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44789C73-A5F5-9CAD-8245-06AD87DD387D}"/>
              </a:ext>
            </a:extLst>
          </p:cNvPr>
          <p:cNvSpPr/>
          <p:nvPr/>
        </p:nvSpPr>
        <p:spPr>
          <a:xfrm>
            <a:off x="4430415" y="2895600"/>
            <a:ext cx="1206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90000"/>
              </a:lnSpc>
            </a:pPr>
            <a:endParaRPr lang="en-US" sz="16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EFA72A47-9D0A-C434-5A55-CDBC1FF078CC}"/>
              </a:ext>
            </a:extLst>
          </p:cNvPr>
          <p:cNvSpPr/>
          <p:nvPr/>
        </p:nvSpPr>
        <p:spPr>
          <a:xfrm>
            <a:off x="4570115" y="3403600"/>
            <a:ext cx="1066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EF383F3A-0E80-40EE-8D05-798C890EC086}"/>
              </a:ext>
            </a:extLst>
          </p:cNvPr>
          <p:cNvSpPr/>
          <p:nvPr/>
        </p:nvSpPr>
        <p:spPr>
          <a:xfrm>
            <a:off x="6248400" y="2590800"/>
            <a:ext cx="5545810" cy="1371600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7D0F77A1-E25B-9E42-EA9F-C83D3D05E4B4}"/>
              </a:ext>
            </a:extLst>
          </p:cNvPr>
          <p:cNvSpPr/>
          <p:nvPr/>
        </p:nvSpPr>
        <p:spPr>
          <a:xfrm>
            <a:off x="6248400" y="2570792"/>
            <a:ext cx="289195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</a:rPr>
              <a:t>了解并学会代码的公开</a:t>
            </a:r>
            <a:endParaRPr lang="en-US" sz="16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F6FB7C3E-89F2-5817-E75B-77CA722FB111}"/>
              </a:ext>
            </a:extLst>
          </p:cNvPr>
          <p:cNvSpPr/>
          <p:nvPr/>
        </p:nvSpPr>
        <p:spPr>
          <a:xfrm>
            <a:off x="6248400" y="2895600"/>
            <a:ext cx="5545810" cy="1041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学会使用，和公开代码，使代码的重复性变高</a:t>
            </a:r>
            <a:endParaRPr lang="en-US" sz="160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DDD917EE-85C6-03D1-96AD-E0ED152C4EC9}"/>
              </a:ext>
            </a:extLst>
          </p:cNvPr>
          <p:cNvSpPr/>
          <p:nvPr/>
        </p:nvSpPr>
        <p:spPr>
          <a:xfrm>
            <a:off x="10424815" y="2895600"/>
            <a:ext cx="1206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90000"/>
              </a:lnSpc>
            </a:pPr>
            <a:endParaRPr lang="en-US" sz="160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11A4D1A8-82A9-4622-7B62-9F253BD48488}"/>
              </a:ext>
            </a:extLst>
          </p:cNvPr>
          <p:cNvSpPr/>
          <p:nvPr/>
        </p:nvSpPr>
        <p:spPr>
          <a:xfrm>
            <a:off x="10564515" y="3403600"/>
            <a:ext cx="1066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15" name="Shape 12">
            <a:extLst>
              <a:ext uri="{FF2B5EF4-FFF2-40B4-BE49-F238E27FC236}">
                <a16:creationId xmlns:a16="http://schemas.microsoft.com/office/drawing/2014/main" id="{58636F0E-429C-A7E4-9286-A0B0BDFDD497}"/>
              </a:ext>
            </a:extLst>
          </p:cNvPr>
          <p:cNvSpPr/>
          <p:nvPr/>
        </p:nvSpPr>
        <p:spPr>
          <a:xfrm>
            <a:off x="488196" y="4267200"/>
            <a:ext cx="5455403" cy="1371600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3">
            <a:extLst>
              <a:ext uri="{FF2B5EF4-FFF2-40B4-BE49-F238E27FC236}">
                <a16:creationId xmlns:a16="http://schemas.microsoft.com/office/drawing/2014/main" id="{CBBB1CAC-B44A-D1B8-493E-9F40C51703CD}"/>
              </a:ext>
            </a:extLst>
          </p:cNvPr>
          <p:cNvSpPr/>
          <p:nvPr/>
        </p:nvSpPr>
        <p:spPr>
          <a:xfrm>
            <a:off x="488197" y="4234481"/>
            <a:ext cx="3635534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页面排版合理性和一致性</a:t>
            </a:r>
            <a:endParaRPr lang="en-US" sz="1600" dirty="0"/>
          </a:p>
        </p:txBody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8341D76E-6682-A157-944C-6591B1D6EF2F}"/>
              </a:ext>
            </a:extLst>
          </p:cNvPr>
          <p:cNvSpPr/>
          <p:nvPr/>
        </p:nvSpPr>
        <p:spPr>
          <a:xfrm>
            <a:off x="488197" y="4572000"/>
            <a:ext cx="5455403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对</a:t>
            </a:r>
            <a:r>
              <a:rPr lang="en-US" altLang="zh-CN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css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样式的排版合理性，和对整个项目</a:t>
            </a:r>
            <a:r>
              <a:rPr lang="en-US" altLang="zh-CN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css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样式的一致性</a:t>
            </a:r>
            <a:endParaRPr lang="en-US" sz="1600" dirty="0"/>
          </a:p>
        </p:txBody>
      </p:sp>
      <p:sp>
        <p:nvSpPr>
          <p:cNvPr id="18" name="Text 15">
            <a:extLst>
              <a:ext uri="{FF2B5EF4-FFF2-40B4-BE49-F238E27FC236}">
                <a16:creationId xmlns:a16="http://schemas.microsoft.com/office/drawing/2014/main" id="{AEFDA81D-643B-2A8F-D815-41E73182280B}"/>
              </a:ext>
            </a:extLst>
          </p:cNvPr>
          <p:cNvSpPr/>
          <p:nvPr/>
        </p:nvSpPr>
        <p:spPr>
          <a:xfrm>
            <a:off x="4430415" y="4572000"/>
            <a:ext cx="1206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90000"/>
              </a:lnSpc>
            </a:pPr>
            <a:endParaRPr lang="en-US" sz="1600" dirty="0"/>
          </a:p>
        </p:txBody>
      </p:sp>
      <p:sp>
        <p:nvSpPr>
          <p:cNvPr id="19" name="Text 16">
            <a:extLst>
              <a:ext uri="{FF2B5EF4-FFF2-40B4-BE49-F238E27FC236}">
                <a16:creationId xmlns:a16="http://schemas.microsoft.com/office/drawing/2014/main" id="{06FEBB37-E2FE-64AE-14E2-76763406AEEC}"/>
              </a:ext>
            </a:extLst>
          </p:cNvPr>
          <p:cNvSpPr/>
          <p:nvPr/>
        </p:nvSpPr>
        <p:spPr>
          <a:xfrm>
            <a:off x="4570115" y="5080000"/>
            <a:ext cx="1066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0" name="Shape 17">
            <a:extLst>
              <a:ext uri="{FF2B5EF4-FFF2-40B4-BE49-F238E27FC236}">
                <a16:creationId xmlns:a16="http://schemas.microsoft.com/office/drawing/2014/main" id="{7D0268D8-D6F7-C623-24C2-A7F722ED392F}"/>
              </a:ext>
            </a:extLst>
          </p:cNvPr>
          <p:cNvSpPr/>
          <p:nvPr/>
        </p:nvSpPr>
        <p:spPr>
          <a:xfrm>
            <a:off x="6248400" y="4267200"/>
            <a:ext cx="5545810" cy="1371600"/>
          </a:xfrm>
          <a:custGeom>
            <a:avLst/>
            <a:gdLst/>
            <a:ahLst/>
            <a:cxnLst/>
            <a:rect l="l" t="t" r="r" b="b"/>
            <a:pathLst>
              <a:path w="5689600" h="1371600">
                <a:moveTo>
                  <a:pt x="101594" y="0"/>
                </a:moveTo>
                <a:lnTo>
                  <a:pt x="5588006" y="0"/>
                </a:lnTo>
                <a:cubicBezTo>
                  <a:pt x="5644115" y="0"/>
                  <a:pt x="5689600" y="45485"/>
                  <a:pt x="5689600" y="101594"/>
                </a:cubicBezTo>
                <a:lnTo>
                  <a:pt x="5689600" y="1270006"/>
                </a:lnTo>
                <a:cubicBezTo>
                  <a:pt x="5689600" y="1326115"/>
                  <a:pt x="5644115" y="1371600"/>
                  <a:pt x="5588006" y="1371600"/>
                </a:cubicBezTo>
                <a:lnTo>
                  <a:pt x="101594" y="1371600"/>
                </a:lnTo>
                <a:cubicBezTo>
                  <a:pt x="45485" y="1371600"/>
                  <a:pt x="0" y="1326115"/>
                  <a:pt x="0" y="12700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4A90E2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1" name="Text 18">
            <a:extLst>
              <a:ext uri="{FF2B5EF4-FFF2-40B4-BE49-F238E27FC236}">
                <a16:creationId xmlns:a16="http://schemas.microsoft.com/office/drawing/2014/main" id="{F571B31A-5316-1B63-21D2-4F0AE1D2896F}"/>
              </a:ext>
            </a:extLst>
          </p:cNvPr>
          <p:cNvSpPr/>
          <p:nvPr/>
        </p:nvSpPr>
        <p:spPr>
          <a:xfrm>
            <a:off x="6248400" y="4251702"/>
            <a:ext cx="2955331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2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</a:rPr>
              <a:t>对文件分类的管理</a:t>
            </a:r>
            <a:endParaRPr lang="en-US" sz="1600" dirty="0"/>
          </a:p>
        </p:txBody>
      </p:sp>
      <p:sp>
        <p:nvSpPr>
          <p:cNvPr id="22" name="Text 19">
            <a:extLst>
              <a:ext uri="{FF2B5EF4-FFF2-40B4-BE49-F238E27FC236}">
                <a16:creationId xmlns:a16="http://schemas.microsoft.com/office/drawing/2014/main" id="{64702CDB-C931-48FB-362A-5A599A383604}"/>
              </a:ext>
            </a:extLst>
          </p:cNvPr>
          <p:cNvSpPr/>
          <p:nvPr/>
        </p:nvSpPr>
        <p:spPr>
          <a:xfrm>
            <a:off x="6248399" y="4597400"/>
            <a:ext cx="5545811" cy="1041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对文件夹的合理运用</a:t>
            </a:r>
            <a:endParaRPr lang="en-US" sz="1600" dirty="0"/>
          </a:p>
        </p:txBody>
      </p:sp>
      <p:sp>
        <p:nvSpPr>
          <p:cNvPr id="23" name="Text 20">
            <a:extLst>
              <a:ext uri="{FF2B5EF4-FFF2-40B4-BE49-F238E27FC236}">
                <a16:creationId xmlns:a16="http://schemas.microsoft.com/office/drawing/2014/main" id="{704FECFC-5513-A5CD-1FFB-0A379B3A940D}"/>
              </a:ext>
            </a:extLst>
          </p:cNvPr>
          <p:cNvSpPr/>
          <p:nvPr/>
        </p:nvSpPr>
        <p:spPr>
          <a:xfrm>
            <a:off x="10595273" y="4572000"/>
            <a:ext cx="1041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90000"/>
              </a:lnSpc>
            </a:pPr>
            <a:endParaRPr lang="en-US" sz="1600" dirty="0"/>
          </a:p>
        </p:txBody>
      </p:sp>
      <p:sp>
        <p:nvSpPr>
          <p:cNvPr id="24" name="Text 21">
            <a:extLst>
              <a:ext uri="{FF2B5EF4-FFF2-40B4-BE49-F238E27FC236}">
                <a16:creationId xmlns:a16="http://schemas.microsoft.com/office/drawing/2014/main" id="{DAF9A1D2-F389-9E67-55AD-0741B2998336}"/>
              </a:ext>
            </a:extLst>
          </p:cNvPr>
          <p:cNvSpPr/>
          <p:nvPr/>
        </p:nvSpPr>
        <p:spPr>
          <a:xfrm>
            <a:off x="10734973" y="5080000"/>
            <a:ext cx="90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4380331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4018</TotalTime>
  <Words>347</Words>
  <Application>Microsoft Office PowerPoint</Application>
  <PresentationFormat>宽屏</PresentationFormat>
  <Paragraphs>76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Arial</vt:lpstr>
      <vt:lpstr>MiSans</vt:lpstr>
      <vt:lpstr>Noto Sans SC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从0到1：我们的小组项目收官之战</dc:title>
  <dc:subject>从0到1：我们的小组项目收官之战</dc:subject>
  <dc:creator>Kimi</dc:creator>
  <cp:lastModifiedBy>ziheng hu</cp:lastModifiedBy>
  <cp:revision>35</cp:revision>
  <dcterms:created xsi:type="dcterms:W3CDTF">2025-12-18T01:37:43Z</dcterms:created>
  <dcterms:modified xsi:type="dcterms:W3CDTF">2025-12-25T13:30:48Z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{"Label":"从0到1：我们的小组项目收官之战","ContentProducer":"001191110108MACG2KBH8F10000","ProduceID":"d51let1durqaiingpo2g","ReservedCode1":"","ContentPropagator":"001191110108MACG2KBH8F20000","PropagateID":"d51let1durqaiingpo2g","ReservedCode2":""}</vt:lpwstr>
  </property>
</Properties>
</file>